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9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7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8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39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40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1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2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3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4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5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6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7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8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49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50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51.xml" ContentType="application/vnd.openxmlformats-officedocument.themeOverr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2.xml" ContentType="application/vnd.openxmlformats-officedocument.themeOverr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53.xml" ContentType="application/vnd.openxmlformats-officedocument.themeOverr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54.xml" ContentType="application/vnd.openxmlformats-officedocument.themeOverr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55.xml" ContentType="application/vnd.openxmlformats-officedocument.themeOverr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56.xml" ContentType="application/vnd.openxmlformats-officedocument.themeOverr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57.xml" ContentType="application/vnd.openxmlformats-officedocument.themeOverr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58.xml" ContentType="application/vnd.openxmlformats-officedocument.themeOverr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59.xml" ContentType="application/vnd.openxmlformats-officedocument.themeOverr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60.xml" ContentType="application/vnd.openxmlformats-officedocument.themeOverr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heme/themeOverride61.xml" ContentType="application/vnd.openxmlformats-officedocument.themeOverr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62.xml" ContentType="application/vnd.openxmlformats-officedocument.themeOverr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theme/themeOverride63.xml" ContentType="application/vnd.openxmlformats-officedocument.themeOverr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64.xml" ContentType="application/vnd.openxmlformats-officedocument.themeOverr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heme/themeOverride65.xml" ContentType="application/vnd.openxmlformats-officedocument.themeOverr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theme/themeOverride66.xml" ContentType="application/vnd.openxmlformats-officedocument.themeOverr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67.xml" ContentType="application/vnd.openxmlformats-officedocument.themeOverr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theme/themeOverride68.xml" ContentType="application/vnd.openxmlformats-officedocument.themeOverr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theme/themeOverride69.xml" ContentType="application/vnd.openxmlformats-officedocument.themeOverr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theme/themeOverride70.xml" ContentType="application/vnd.openxmlformats-officedocument.themeOverr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theme/themeOverride7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99" r:id="rId6"/>
    <p:sldId id="261" r:id="rId7"/>
    <p:sldId id="30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6.xml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7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8.xml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9.xm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0.xm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1.xml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package" Target="../embeddings/Microsoft_Excel_Worksheet7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Dekan </a:t>
            </a:r>
            <a:r>
              <a:rPr lang="tr-TR" sz="1400" b="1" i="0" u="none" strike="noStrike" kern="1200" spc="0" baseline="0" dirty="0">
                <a:solidFill>
                  <a:srgbClr val="0F0D29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tr-TR" sz="1400" b="1" i="0" u="none" strike="noStrike" baseline="0" dirty="0">
                <a:effectLst/>
              </a:rPr>
              <a:t> Müdür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YÖNETİM VE KARAR ALMA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4-492E-AF9E-4E8941E8F27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E4-492E-AF9E-4E8941E8F2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 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0.40600000000000003</c:v>
                </c:pt>
                <c:pt idx="1">
                  <c:v>0.59399999999999997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4-492E-AF9E-4E8941E8F2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Daire Başkanlıkları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Daire Başkanlıklarında çalışan personel oranı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24-426B-8F98-DFF692EA70F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24-426B-8F98-DFF692EA70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0.41799999999999998</c:v>
                </c:pt>
                <c:pt idx="1">
                  <c:v>0.58199999999999996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24-426B-8F98-DFF692EA70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Temizlik</a:t>
            </a:r>
            <a:r>
              <a:rPr lang="en-US" b="1" dirty="0"/>
              <a:t> </a:t>
            </a:r>
            <a:r>
              <a:rPr lang="tr-TR" b="1" dirty="0"/>
              <a:t>Birimi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Temizlik biriminde çalışan personel oranı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41-4B9A-9629-E25D6FA8766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41-4B9A-9629-E25D6FA876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41-4B9A-9629-E25D6FA876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Gü</a:t>
            </a:r>
            <a:r>
              <a:rPr lang="tr-TR" sz="1400" b="1" i="0" u="none" strike="noStrike" kern="1200" spc="0" baseline="0" dirty="0">
                <a:solidFill>
                  <a:srgbClr val="0F0D29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tr-TR" sz="1400" b="1" i="0" u="none" strike="noStrike" baseline="0" dirty="0">
                <a:effectLst/>
              </a:rPr>
              <a:t>nlik Birimi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7F-4641-A2BB-DC84CD4DCEE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7F-4641-A2BB-DC84CD4DCE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0.13500000000000001</c:v>
                </c:pt>
                <c:pt idx="1">
                  <c:v>0.86499999999999999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7F-4641-A2BB-DC84CD4DCE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Öğrenci Kulübü Başkanı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2D-46D7-B21E-8394A763C94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2D-46D7-B21E-8394A763C9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0.44900000000000001</c:v>
                </c:pt>
                <c:pt idx="1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2D-46D7-B21E-8394A763C94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Başkan Yardımcısı</a:t>
            </a:r>
            <a:endParaRPr lang="en-US" b="1" dirty="0"/>
          </a:p>
        </c:rich>
      </c:tx>
      <c:layout>
        <c:manualLayout>
          <c:xMode val="edge"/>
          <c:yMode val="edge"/>
          <c:x val="0.38686619128091315"/>
          <c:y val="3.59728201464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9-4101-B0A3-7A586C98917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9-4101-B0A3-7A586C9891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0.58599999999999997</c:v>
                </c:pt>
                <c:pt idx="1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9-4101-B0A3-7A586C98917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Spor</a:t>
            </a:r>
            <a:r>
              <a:rPr lang="tr-TR" b="1" baseline="0" dirty="0"/>
              <a:t> Tesisleri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Spor tesislerinden yararlanan öğrenci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E-449A-A60C-431700966D5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E-449A-A60C-431700966D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E-449A-A60C-431700966D5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Yurtlar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E-4637-96D1-A8FC828B33B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E-4637-96D1-A8FC828B3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E-4637-96D1-A8FC828B33B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Yurtlardan Burslu Olarak Yararlanma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A0-4AA4-B364-CA43FB34117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A0-4AA4-B364-CA43FB341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0.56499999999999995</c:v>
                </c:pt>
                <c:pt idx="1">
                  <c:v>0.435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0-4AA4-B364-CA43FB3411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Merkez</a:t>
            </a:r>
            <a:r>
              <a:rPr lang="tr-TR" b="1" baseline="0" dirty="0"/>
              <a:t> Müdürü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3B-4794-9636-D886B0141EE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3B-4794-9636-D886B0141E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3B-4794-9636-D886B0141E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Dekan Yardımcısı </a:t>
            </a:r>
            <a:r>
              <a:rPr lang="tr-TR" sz="1400" b="1" i="0" u="none" strike="noStrike" kern="1200" spc="0" baseline="0" dirty="0">
                <a:solidFill>
                  <a:srgbClr val="0F0D29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tr-TR" sz="1400" b="1" i="0" u="none" strike="noStrike" baseline="0" dirty="0">
                <a:effectLst/>
              </a:rPr>
              <a:t> Müdür Yardımcısı</a:t>
            </a:r>
            <a:endParaRPr lang="tr-T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9C-46A4-A923-62E265D5A48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9C-46A4-A923-62E265D5A4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0.64100000000000001</c:v>
                </c:pt>
                <c:pt idx="1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C-46A4-A923-62E265D5A48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Merkez Müdür Yardımcısı</a:t>
            </a:r>
            <a:endParaRPr lang="en-US" b="1" dirty="0"/>
          </a:p>
        </c:rich>
      </c:tx>
      <c:layout>
        <c:manualLayout>
          <c:xMode val="edge"/>
          <c:yMode val="edge"/>
          <c:x val="0.35881186686345934"/>
          <c:y val="3.2128100136188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F-4BAB-B9DE-9025386D837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F-4BAB-B9DE-9025386D83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BF-4BAB-B9DE-9025386D837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UNESCO Kürsüsü Direktörü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FF66CC"/>
            </a:solidFill>
          </c:spPr>
          <c:dPt>
            <c:idx val="0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3-4220-BA02-DD6FD2BE3096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3-4220-BA02-DD6FD2BE3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Sayfa1!$A$2:$A$2</c:f>
              <c:strCache>
                <c:ptCount val="1"/>
                <c:pt idx="0">
                  <c:v>Kadın </c:v>
                </c:pt>
              </c:strCache>
            </c:strRef>
          </c:cat>
          <c:val>
            <c:numRef>
              <c:f>Sayfa1!$B$2:$B$2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E3-4220-BA02-DD6FD2BE3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C-4683-8241-54DDAC7B95F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C-4683-8241-54DDAC7B95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0.73899999999999999</c:v>
                </c:pt>
                <c:pt idx="1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C-4683-8241-54DDAC7B95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Sayfa1!$B$1</c:f>
              <c:strCache>
                <c:ptCount val="1"/>
                <c:pt idx="0">
                  <c:v>Kadın</c:v>
                </c:pt>
              </c:strCache>
            </c:strRef>
          </c:tx>
          <c:spPr>
            <a:solidFill>
              <a:schemeClr val="accent2">
                <a:tint val="100000"/>
                <a:shade val="100000"/>
                <a:satMod val="10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Profesör</c:v>
                </c:pt>
                <c:pt idx="1">
                  <c:v>Docent</c:v>
                </c:pt>
                <c:pt idx="2">
                  <c:v>Doktor Öğretim Görevlisi</c:v>
                </c:pt>
                <c:pt idx="3">
                  <c:v>Bölüm Başkanlığı</c:v>
                </c:pt>
                <c:pt idx="4">
                  <c:v>Araştırma Görevlisi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13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0-4368-8229-02C8DBBBD584}"/>
            </c:ext>
          </c:extLst>
        </c:ser>
        <c:ser>
          <c:idx val="0"/>
          <c:order val="0"/>
          <c:tx>
            <c:strRef>
              <c:f>Sayfa1!$C$1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chemeClr val="accent1">
                <a:tint val="100000"/>
                <a:shade val="100000"/>
                <a:satMod val="10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Profesör</c:v>
                </c:pt>
                <c:pt idx="1">
                  <c:v>Docent</c:v>
                </c:pt>
                <c:pt idx="2">
                  <c:v>Doktor Öğretim Görevlisi</c:v>
                </c:pt>
                <c:pt idx="3">
                  <c:v>Bölüm Başkanlığı</c:v>
                </c:pt>
                <c:pt idx="4">
                  <c:v>Araştırma Görevlisi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0-4368-8229-02C8DBBBD5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431423224"/>
        <c:axId val="431425184"/>
      </c:barChart>
      <c:catAx>
        <c:axId val="43142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1425184"/>
        <c:crosses val="autoZero"/>
        <c:auto val="1"/>
        <c:lblAlgn val="ctr"/>
        <c:lblOffset val="100"/>
        <c:noMultiLvlLbl val="0"/>
      </c:catAx>
      <c:valAx>
        <c:axId val="4314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142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 –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layout>
        <c:manualLayout>
          <c:xMode val="edge"/>
          <c:yMode val="edge"/>
          <c:x val="0.40363388176055531"/>
          <c:y val="6.24181297189120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64-4410-A4FE-351E29E645A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64-4410-A4FE-351E29E645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64-4410-A4FE-351E29E645A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83934820647416"/>
          <c:y val="0.14718253968253969"/>
          <c:w val="0.41906222659667541"/>
          <c:h val="0.7183923884514436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2-43E9-ABFA-6F989834C87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2-43E9-ABFA-6F989834C8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0.66600000000000004</c:v>
                </c:pt>
                <c:pt idx="1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82-43E9-ABFA-6F989834C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Sayfa1!$C$1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Profesör</c:v>
                </c:pt>
                <c:pt idx="1">
                  <c:v>Doçent</c:v>
                </c:pt>
                <c:pt idx="2">
                  <c:v>Doktor Öğretim Üyesi</c:v>
                </c:pt>
                <c:pt idx="3">
                  <c:v>Bölüm Başkanlığı</c:v>
                </c:pt>
                <c:pt idx="4">
                  <c:v>Araştırma Görevlisi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3-4EFA-BE3C-81187B46EB99}"/>
            </c:ext>
          </c:extLst>
        </c:ser>
        <c:ser>
          <c:idx val="1"/>
          <c:order val="1"/>
          <c:tx>
            <c:strRef>
              <c:f>Sayfa1!$B$1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Profesör</c:v>
                </c:pt>
                <c:pt idx="1">
                  <c:v>Doçent</c:v>
                </c:pt>
                <c:pt idx="2">
                  <c:v>Doktor Öğretim Üyesi</c:v>
                </c:pt>
                <c:pt idx="3">
                  <c:v>Bölüm Başkanlığı</c:v>
                </c:pt>
                <c:pt idx="4">
                  <c:v>Araştırma Görevlisi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11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3-4EFA-BE3C-81187B46E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9799232"/>
        <c:axId val="677487384"/>
      </c:barChart>
      <c:catAx>
        <c:axId val="43979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77487384"/>
        <c:crosses val="autoZero"/>
        <c:auto val="1"/>
        <c:lblAlgn val="ctr"/>
        <c:lblOffset val="100"/>
        <c:noMultiLvlLbl val="0"/>
      </c:catAx>
      <c:valAx>
        <c:axId val="677487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97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 –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FF66CC"/>
            </a:solidFill>
          </c:spPr>
          <c:dPt>
            <c:idx val="0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E5-4E3E-9A9C-432731E3B12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E5-4E3E-9A9C-432731E3B1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109</c:v>
                </c:pt>
                <c:pt idx="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E5-4E3E-9A9C-432731E3B1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F1-4BE6-AC48-F365D173064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F1-4BE6-AC48-F365D17306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0.65700000000000003</c:v>
                </c:pt>
                <c:pt idx="1">
                  <c:v>0.34300000000000003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F1-4BE6-AC48-F365D173064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872995042286367E-2"/>
          <c:y val="0.13924603174603176"/>
          <c:w val="0.92960848643919514"/>
          <c:h val="0.62639513810773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Öğretim Görevlisi Kadın</c:v>
                </c:pt>
                <c:pt idx="2">
                  <c:v>Doktor Öğretim Üyesi</c:v>
                </c:pt>
                <c:pt idx="3">
                  <c:v>Doçent</c:v>
                </c:pt>
                <c:pt idx="4">
                  <c:v>Bölüm Başkanlığı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6-44A9-B643-2B219FCDD07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Öğretim Görevlisi Kadın</c:v>
                </c:pt>
                <c:pt idx="2">
                  <c:v>Doktor Öğretim Üyesi</c:v>
                </c:pt>
                <c:pt idx="3">
                  <c:v>Doçent</c:v>
                </c:pt>
                <c:pt idx="4">
                  <c:v>Bölüm Başkanlığı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6-44A9-B643-2B219FCDD0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47294576"/>
        <c:axId val="447293400"/>
      </c:barChart>
      <c:catAx>
        <c:axId val="44729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7293400"/>
        <c:crosses val="autoZero"/>
        <c:auto val="1"/>
        <c:lblAlgn val="ctr"/>
        <c:lblOffset val="100"/>
        <c:noMultiLvlLbl val="0"/>
      </c:catAx>
      <c:valAx>
        <c:axId val="447293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729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Lisans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8-409E-AADD-DBF3E856F84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8-409E-AADD-DBF3E856F845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28-409E-AADD-DBF3E856F845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28-409E-AADD-DBF3E856F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54.1</c:v>
                </c:pt>
                <c:pt idx="1">
                  <c:v>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8-409E-AADD-DBF3E856F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 –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FF66CC"/>
            </a:solidFill>
          </c:spPr>
          <c:dPt>
            <c:idx val="0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B-4CCF-A40E-BA60DF530B8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0B-4CCF-A40E-BA60DF530B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25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0B-4CCF-A40E-BA60DF530B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07-4DBC-8213-0E8C99DFB2D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07-4DBC-8213-0E8C99DFB2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0.55600000000000005</c:v>
                </c:pt>
                <c:pt idx="1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7-4DBC-8213-0E8C99DFB2D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Doktor Öğretim Üyesi</c:v>
                </c:pt>
                <c:pt idx="2">
                  <c:v>Doçent</c:v>
                </c:pt>
                <c:pt idx="3">
                  <c:v>Profesör</c:v>
                </c:pt>
                <c:pt idx="4">
                  <c:v>Bölüm Başkanlığı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D-48D4-A52D-6168D6BAFF7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Doktor Öğretim Üyesi</c:v>
                </c:pt>
                <c:pt idx="2">
                  <c:v>Doçent</c:v>
                </c:pt>
                <c:pt idx="3">
                  <c:v>Profesör</c:v>
                </c:pt>
                <c:pt idx="4">
                  <c:v>Bölüm Başkanlığı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D-48D4-A52D-6168D6BAFF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22404832"/>
        <c:axId val="535490840"/>
      </c:barChart>
      <c:catAx>
        <c:axId val="52240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490840"/>
        <c:crosses val="autoZero"/>
        <c:auto val="1"/>
        <c:lblAlgn val="ctr"/>
        <c:lblOffset val="100"/>
        <c:noMultiLvlLbl val="0"/>
      </c:catAx>
      <c:valAx>
        <c:axId val="535490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240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Sayısı-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9F-420C-9E5A-52A7B180D2E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9F-420C-9E5A-52A7B180D2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55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9F-420C-9E5A-52A7B180D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3F-4E6B-8D07-8DD49CEC2F8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3F-4E6B-8D07-8DD49CEC2F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0.71099999999999997</c:v>
                </c:pt>
                <c:pt idx="1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3F-4E6B-8D07-8DD49CEC2F8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Araştırma Görevlisi</c:v>
                </c:pt>
                <c:pt idx="1">
                  <c:v>Öğretim Görevlisi</c:v>
                </c:pt>
                <c:pt idx="2">
                  <c:v>Doktor Öğretim Üyesi</c:v>
                </c:pt>
                <c:pt idx="3">
                  <c:v>Doçent</c:v>
                </c:pt>
                <c:pt idx="4">
                  <c:v>Profesör</c:v>
                </c:pt>
                <c:pt idx="5">
                  <c:v>Bölüm Başkanlığı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2-4E75-B717-C0EC1C2560A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Araştırma Görevlisi</c:v>
                </c:pt>
                <c:pt idx="1">
                  <c:v>Öğretim Görevlisi</c:v>
                </c:pt>
                <c:pt idx="2">
                  <c:v>Doktor Öğretim Üyesi</c:v>
                </c:pt>
                <c:pt idx="3">
                  <c:v>Doçent</c:v>
                </c:pt>
                <c:pt idx="4">
                  <c:v>Profesör</c:v>
                </c:pt>
                <c:pt idx="5">
                  <c:v>Bölüm Başkanlığı</c:v>
                </c:pt>
              </c:strCache>
            </c:strRef>
          </c:cat>
          <c:val>
            <c:numRef>
              <c:f>Sayfa1!$C$2:$C$7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17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2-4E75-B717-C0EC1C2560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5236824"/>
        <c:axId val="535232512"/>
      </c:barChart>
      <c:catAx>
        <c:axId val="535236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2512"/>
        <c:crosses val="autoZero"/>
        <c:auto val="1"/>
        <c:lblAlgn val="ctr"/>
        <c:lblOffset val="100"/>
        <c:noMultiLvlLbl val="0"/>
      </c:catAx>
      <c:valAx>
        <c:axId val="53523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Ders</a:t>
            </a:r>
            <a:r>
              <a:rPr lang="tr-TR" b="1" baseline="0" dirty="0"/>
              <a:t> Sayısı – Cinsiyet </a:t>
            </a:r>
            <a:r>
              <a:rPr lang="tr-TR" b="1" baseline="0" dirty="0" err="1"/>
              <a:t>Kırılımı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3-431A-AC88-8E919166ABC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D3-431A-AC88-8E919166AB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0.52200000000000002</c:v>
                </c:pt>
                <c:pt idx="1">
                  <c:v>0.47499999999999998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3-431A-AC88-8E919166AB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4-4AB3-90A4-E80390017F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4-4AB3-90A4-E80390017F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F4-4AB3-90A4-E80390017F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Araştırma Görevlisi</c:v>
                </c:pt>
                <c:pt idx="1">
                  <c:v>Öğretim Görevlisi</c:v>
                </c:pt>
                <c:pt idx="2">
                  <c:v>Doktor Öğretim Üyesi</c:v>
                </c:pt>
                <c:pt idx="3">
                  <c:v>Doçent</c:v>
                </c:pt>
                <c:pt idx="4">
                  <c:v>Profesör</c:v>
                </c:pt>
                <c:pt idx="5">
                  <c:v>Bölüm Başkanlığı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5-422F-9211-DC5A506E3C8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Araştırma Görevlisi</c:v>
                </c:pt>
                <c:pt idx="1">
                  <c:v>Öğretim Görevlisi</c:v>
                </c:pt>
                <c:pt idx="2">
                  <c:v>Doktor Öğretim Üyesi</c:v>
                </c:pt>
                <c:pt idx="3">
                  <c:v>Doçent</c:v>
                </c:pt>
                <c:pt idx="4">
                  <c:v>Profesör</c:v>
                </c:pt>
                <c:pt idx="5">
                  <c:v>Bölüm Başkanlığı</c:v>
                </c:pt>
              </c:strCache>
            </c:strRef>
          </c:cat>
          <c:val>
            <c:numRef>
              <c:f>Sayfa1!$C$2:$C$7</c:f>
              <c:numCache>
                <c:formatCode>General</c:formatCode>
                <c:ptCount val="6"/>
                <c:pt idx="0">
                  <c:v>14</c:v>
                </c:pt>
                <c:pt idx="1">
                  <c:v>0</c:v>
                </c:pt>
                <c:pt idx="2">
                  <c:v>12</c:v>
                </c:pt>
                <c:pt idx="3">
                  <c:v>5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A5-422F-9211-DC5A506E3C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5230552"/>
        <c:axId val="535230944"/>
      </c:barChart>
      <c:catAx>
        <c:axId val="53523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0944"/>
        <c:crosses val="autoZero"/>
        <c:auto val="1"/>
        <c:lblAlgn val="ctr"/>
        <c:lblOffset val="100"/>
        <c:noMultiLvlLbl val="0"/>
      </c:catAx>
      <c:valAx>
        <c:axId val="535230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Ders</a:t>
            </a:r>
            <a:r>
              <a:rPr lang="tr-TR" b="1" baseline="0" dirty="0"/>
              <a:t> Sayısı – Cinsiyet </a:t>
            </a:r>
            <a:r>
              <a:rPr lang="tr-TR" b="1" baseline="0" dirty="0" err="1"/>
              <a:t>Kırılımı</a:t>
            </a:r>
            <a:endParaRPr lang="en-US" b="1" dirty="0"/>
          </a:p>
        </c:rich>
      </c:tx>
      <c:layout>
        <c:manualLayout>
          <c:xMode val="edge"/>
          <c:yMode val="edge"/>
          <c:x val="0.37899705073579759"/>
          <c:y val="5.7016070017270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43-4533-A723-8DC670EFBE5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43-4533-A723-8DC670EFBE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97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43-4533-A723-8DC670EFBE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tr-TR" dirty="0"/>
              <a:t>L</a:t>
            </a:r>
            <a:r>
              <a:rPr lang="en-US" dirty="0" err="1"/>
              <a:t>isans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Yüksek lisans düzeyinde kayıtlı toplam öğrenci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3B-4F9E-AF37-97022407B6E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3B-4F9E-AF37-97022407B6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0.58499999999999996</c:v>
                </c:pt>
                <c:pt idx="1">
                  <c:v>0.41499999999999998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3B-4F9E-AF37-97022407B6E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5-4D56-9D77-F7298F480D3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5-4D56-9D77-F7298F480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0.52200000000000002</c:v>
                </c:pt>
                <c:pt idx="1">
                  <c:v>0.47499999999999998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15-4D56-9D77-F7298F480D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84106153397494E-2"/>
          <c:y val="0.13924603174603176"/>
          <c:w val="0.92007144940215801"/>
          <c:h val="0.669986564179477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Doktor Öğretim Üyesi</c:v>
                </c:pt>
                <c:pt idx="2">
                  <c:v>Doçent</c:v>
                </c:pt>
                <c:pt idx="3">
                  <c:v>Profesör</c:v>
                </c:pt>
                <c:pt idx="4">
                  <c:v>Bölüm Başkanlığı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0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5-408C-A47E-EC4EE9B8BAE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Doktor Öğretim Üyesi</c:v>
                </c:pt>
                <c:pt idx="2">
                  <c:v>Doçent</c:v>
                </c:pt>
                <c:pt idx="3">
                  <c:v>Profesör</c:v>
                </c:pt>
                <c:pt idx="4">
                  <c:v>Bölüm Başkanlığı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5-408C-A47E-EC4EE9B8B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35234080"/>
        <c:axId val="535233688"/>
      </c:barChart>
      <c:catAx>
        <c:axId val="53523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3688"/>
        <c:crosses val="autoZero"/>
        <c:auto val="1"/>
        <c:lblAlgn val="ctr"/>
        <c:lblOffset val="100"/>
        <c:noMultiLvlLbl val="0"/>
      </c:catAx>
      <c:valAx>
        <c:axId val="535233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Ders</a:t>
            </a:r>
            <a:r>
              <a:rPr lang="tr-TR" b="1" baseline="0" dirty="0"/>
              <a:t> Sayısı ve Cinsiyet </a:t>
            </a:r>
            <a:r>
              <a:rPr lang="tr-TR" b="1" baseline="0" dirty="0" err="1"/>
              <a:t>Kırılımlı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A-46BF-BD23-4109FDA8D29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A-46BF-BD23-4109FDA8D2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135</c:v>
                </c:pt>
                <c:pt idx="1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3A-46BF-BD23-4109FDA8D2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3C-4165-A606-6884F6C60F6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3C-4165-A606-6884F6C60F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0.32100000000000001</c:v>
                </c:pt>
                <c:pt idx="1">
                  <c:v>0.67900000000000005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3C-4165-A606-6884F6C60F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Doktor Öğretim Üyesi</c:v>
                </c:pt>
                <c:pt idx="2">
                  <c:v>Doçent</c:v>
                </c:pt>
                <c:pt idx="3">
                  <c:v>Profesör</c:v>
                </c:pt>
                <c:pt idx="4">
                  <c:v>Bölüm Başkanlığı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6</c:v>
                </c:pt>
                <c:pt idx="1">
                  <c:v>20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C-42E3-8D04-1B33E578A59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Doktor Öğretim Üyesi</c:v>
                </c:pt>
                <c:pt idx="2">
                  <c:v>Doçent</c:v>
                </c:pt>
                <c:pt idx="3">
                  <c:v>Profesör</c:v>
                </c:pt>
                <c:pt idx="4">
                  <c:v>Bölüm Başkanlığı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8C-42E3-8D04-1B33E578A5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5240744"/>
        <c:axId val="535241136"/>
      </c:barChart>
      <c:catAx>
        <c:axId val="535240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41136"/>
        <c:crosses val="autoZero"/>
        <c:auto val="1"/>
        <c:lblAlgn val="ctr"/>
        <c:lblOffset val="100"/>
        <c:noMultiLvlLbl val="0"/>
      </c:catAx>
      <c:valAx>
        <c:axId val="53524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4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 –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layout>
        <c:manualLayout>
          <c:xMode val="edge"/>
          <c:yMode val="edge"/>
          <c:x val="0.39853956633906762"/>
          <c:y val="4.6114217135497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F0-45C1-B9D1-34C0FEF8EF6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F0-45C1-B9D1-34C0FEF8E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72</c:v>
                </c:pt>
                <c:pt idx="1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F0-45C1-B9D1-34C0FEF8EF6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FC-4461-AC28-40F62C5290F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FC-4461-AC28-40F62C5290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0.438</c:v>
                </c:pt>
                <c:pt idx="1">
                  <c:v>0.56200000000000006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FC-4461-AC28-40F62C5290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Doktor Öğretim Üyesi</c:v>
                </c:pt>
                <c:pt idx="2">
                  <c:v>Doçent</c:v>
                </c:pt>
                <c:pt idx="3">
                  <c:v>Profesör</c:v>
                </c:pt>
                <c:pt idx="4">
                  <c:v>Bölüm Başkanlığı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21</c:v>
                </c:pt>
                <c:pt idx="1">
                  <c:v>33</c:v>
                </c:pt>
                <c:pt idx="2">
                  <c:v>11</c:v>
                </c:pt>
                <c:pt idx="3">
                  <c:v>40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4-4944-9DA0-090A896C6A4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Doktor Öğretim Üyesi</c:v>
                </c:pt>
                <c:pt idx="2">
                  <c:v>Doçent</c:v>
                </c:pt>
                <c:pt idx="3">
                  <c:v>Profesör</c:v>
                </c:pt>
                <c:pt idx="4">
                  <c:v>Bölüm Başkanlığı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5</c:v>
                </c:pt>
                <c:pt idx="3">
                  <c:v>21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4-4944-9DA0-090A896C6A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5238392"/>
        <c:axId val="535241920"/>
      </c:barChart>
      <c:catAx>
        <c:axId val="535238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41920"/>
        <c:crosses val="autoZero"/>
        <c:auto val="1"/>
        <c:lblAlgn val="ctr"/>
        <c:lblOffset val="100"/>
        <c:noMultiLvlLbl val="0"/>
      </c:catAx>
      <c:valAx>
        <c:axId val="53524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 dirty="0"/>
              <a:t>Ders</a:t>
            </a:r>
            <a:r>
              <a:rPr lang="tr-TR" b="1" baseline="0" dirty="0"/>
              <a:t> Sayısı – Cinsiyet </a:t>
            </a:r>
            <a:r>
              <a:rPr lang="tr-TR" b="1" baseline="0" dirty="0" err="1"/>
              <a:t>Kırılımlı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63-4B00-8C5A-B3FAF2B6DF1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63-4B00-8C5A-B3FAF2B6DF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63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3-4B00-8C5A-B3FAF2B6DF1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EE-4F09-A4BD-E8902B77A8D6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EE-4F09-A4BD-E8902B77A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Erkek</c:v>
                </c:pt>
                <c:pt idx="1">
                  <c:v>Kadın 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EE-4F09-A4BD-E8902B77A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Doktora</a:t>
            </a:r>
            <a:r>
              <a:rPr lang="en-US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Doktora düzeyinde kayıtlı toplam öğrenci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6-41AA-BCD1-CA710B865E8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6-41AA-BCD1-CA710B865E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0.46400000000000002</c:v>
                </c:pt>
                <c:pt idx="1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6-41AA-BCD1-CA710B865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Ekek</c:v>
                </c:pt>
              </c:strCache>
            </c:strRef>
          </c:tx>
          <c:spPr>
            <a:solidFill>
              <a:schemeClr val="accent1">
                <a:tint val="100000"/>
                <a:shade val="100000"/>
                <a:satMod val="10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Öğretim Görevlisi</c:v>
                </c:pt>
                <c:pt idx="2">
                  <c:v>Doktor Öğretim Üyesi</c:v>
                </c:pt>
                <c:pt idx="3">
                  <c:v>Profesör</c:v>
                </c:pt>
                <c:pt idx="4">
                  <c:v>Müdürlük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7-4921-BB66-08C5DD7428B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Araştırma Görevlisi</c:v>
                </c:pt>
                <c:pt idx="1">
                  <c:v>Öğretim Görevlisi</c:v>
                </c:pt>
                <c:pt idx="2">
                  <c:v>Doktor Öğretim Üyesi</c:v>
                </c:pt>
                <c:pt idx="3">
                  <c:v>Profesör</c:v>
                </c:pt>
                <c:pt idx="4">
                  <c:v>Müdürlük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7-4921-BB66-08C5DD7428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236432"/>
        <c:axId val="535232120"/>
      </c:barChart>
      <c:catAx>
        <c:axId val="53523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2120"/>
        <c:crosses val="autoZero"/>
        <c:auto val="1"/>
        <c:lblAlgn val="ctr"/>
        <c:lblOffset val="100"/>
        <c:noMultiLvlLbl val="0"/>
      </c:catAx>
      <c:valAx>
        <c:axId val="53523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 –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layout>
        <c:manualLayout>
          <c:xMode val="edge"/>
          <c:yMode val="edge"/>
          <c:x val="0.38469217770192177"/>
          <c:y val="3.4711237303515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C-45E2-8480-78FA6FB88579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7C-45E2-8480-78FA6FB88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Erkek</c:v>
                </c:pt>
                <c:pt idx="1">
                  <c:v>Kadın 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0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7C-45E2-8480-78FA6FB885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8-4A79-954E-403656E74FC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8-4A79-954E-403656E74F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0.59099999999999997</c:v>
                </c:pt>
                <c:pt idx="1">
                  <c:v>0.40899999999999997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28-4A79-954E-403656E74F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Öğretim Görevlisi</c:v>
                </c:pt>
                <c:pt idx="1">
                  <c:v>Doktor Öğretim Üyesi</c:v>
                </c:pt>
                <c:pt idx="2">
                  <c:v>Profesör:</c:v>
                </c:pt>
                <c:pt idx="3">
                  <c:v>Müdürlük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14</c:v>
                </c:pt>
                <c:pt idx="1">
                  <c:v>9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D-48B8-BF97-C961229DBC4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Öğretim Görevlisi</c:v>
                </c:pt>
                <c:pt idx="1">
                  <c:v>Doktor Öğretim Üyesi</c:v>
                </c:pt>
                <c:pt idx="2">
                  <c:v>Profesör:</c:v>
                </c:pt>
                <c:pt idx="3">
                  <c:v>Müdürlük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27</c:v>
                </c:pt>
                <c:pt idx="1">
                  <c:v>12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D-48B8-BF97-C961229DBC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5234864"/>
        <c:axId val="535235256"/>
      </c:barChart>
      <c:catAx>
        <c:axId val="53523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5256"/>
        <c:crosses val="autoZero"/>
        <c:auto val="1"/>
        <c:lblAlgn val="ctr"/>
        <c:lblOffset val="100"/>
        <c:noMultiLvlLbl val="0"/>
      </c:catAx>
      <c:valAx>
        <c:axId val="535235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3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 –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0A-45A3-BDFA-DC54532FA82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0A-45A3-BDFA-DC54532FA8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215</c:v>
                </c:pt>
                <c:pt idx="1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0A-45A3-BDFA-DC54532FA82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6B-40BA-BA3F-ED356328B01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6B-40BA-BA3F-ED356328B0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0.83299999999999996</c:v>
                </c:pt>
                <c:pt idx="1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6B-40BA-BA3F-ED356328B01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539661708953047E-2"/>
          <c:y val="0.14718253968253969"/>
          <c:w val="0.9190529308836396"/>
          <c:h val="0.669986564179477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Öğretim Görevlisi</c:v>
                </c:pt>
                <c:pt idx="1">
                  <c:v>Doktor Öğretim Üyesi</c:v>
                </c:pt>
                <c:pt idx="2">
                  <c:v>Müdürlük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1-4C63-937C-09D6C211592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Öğretim Görevlisi</c:v>
                </c:pt>
                <c:pt idx="1">
                  <c:v>Doktor Öğretim Üyesi</c:v>
                </c:pt>
                <c:pt idx="2">
                  <c:v>Müdürlük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29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91-4C63-937C-09D6C21159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5245056"/>
        <c:axId val="535246232"/>
      </c:barChart>
      <c:catAx>
        <c:axId val="53524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46232"/>
        <c:crosses val="autoZero"/>
        <c:auto val="1"/>
        <c:lblAlgn val="ctr"/>
        <c:lblOffset val="100"/>
        <c:noMultiLvlLbl val="0"/>
      </c:catAx>
      <c:valAx>
        <c:axId val="535246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45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 –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B6-4597-A58A-3FD0DD58FEB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B6-4597-A58A-3FD0DD58F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90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B6-4597-A58A-3FD0DD58F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5-47A2-B6ED-11D068272DC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5-47A2-B6ED-11D068272D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D5-47A2-B6ED-11D068272DC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Araştırma Görevlisi</c:v>
                </c:pt>
                <c:pt idx="1">
                  <c:v>Öğretim Görevlisi</c:v>
                </c:pt>
                <c:pt idx="2">
                  <c:v>Doktor Öğretim Üyesi</c:v>
                </c:pt>
                <c:pt idx="3">
                  <c:v>Doçent:</c:v>
                </c:pt>
                <c:pt idx="4">
                  <c:v>Profesör</c:v>
                </c:pt>
                <c:pt idx="5">
                  <c:v>Müdürlük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3-428A-A226-6FF4729FE679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 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Araştırma Görevlisi</c:v>
                </c:pt>
                <c:pt idx="1">
                  <c:v>Öğretim Görevlisi</c:v>
                </c:pt>
                <c:pt idx="2">
                  <c:v>Doktor Öğretim Üyesi</c:v>
                </c:pt>
                <c:pt idx="3">
                  <c:v>Doçent:</c:v>
                </c:pt>
                <c:pt idx="4">
                  <c:v>Profesör</c:v>
                </c:pt>
                <c:pt idx="5">
                  <c:v>Müdürlük</c:v>
                </c:pt>
              </c:strCache>
            </c:strRef>
          </c:cat>
          <c:val>
            <c:numRef>
              <c:f>Sayfa1!$C$2:$C$7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93-428A-A226-6FF4729FE6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5243488"/>
        <c:axId val="690685136"/>
      </c:barChart>
      <c:catAx>
        <c:axId val="53524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90685136"/>
        <c:crosses val="autoZero"/>
        <c:auto val="1"/>
        <c:lblAlgn val="ctr"/>
        <c:lblOffset val="100"/>
        <c:noMultiLvlLbl val="0"/>
      </c:catAx>
      <c:valAx>
        <c:axId val="69068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3524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Lisans</a:t>
            </a:r>
            <a:r>
              <a:rPr lang="en-US" b="1" dirty="0"/>
              <a:t> </a:t>
            </a:r>
            <a:r>
              <a:rPr lang="en-US" b="1" dirty="0" err="1"/>
              <a:t>Düzeyinde</a:t>
            </a:r>
            <a:r>
              <a:rPr lang="en-US" b="1" dirty="0"/>
              <a:t> YÖK </a:t>
            </a:r>
            <a:r>
              <a:rPr lang="en-US" b="1" dirty="0" err="1"/>
              <a:t>Bursundan</a:t>
            </a:r>
            <a:r>
              <a:rPr lang="en-US" b="1" dirty="0"/>
              <a:t> </a:t>
            </a:r>
            <a:r>
              <a:rPr lang="en-US" b="1" dirty="0" err="1"/>
              <a:t>Yararlan</a:t>
            </a:r>
            <a:r>
              <a:rPr lang="tr-TR" b="1" dirty="0" err="1"/>
              <a:t>ma</a:t>
            </a:r>
            <a:endParaRPr lang="en-US" b="1" dirty="0"/>
          </a:p>
        </c:rich>
      </c:tx>
      <c:layout>
        <c:manualLayout>
          <c:xMode val="edge"/>
          <c:yMode val="edge"/>
          <c:x val="0.26427669720500357"/>
          <c:y val="5.6938890490388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Lisans düzeyinde YÖK bursundan yararlanan öğrencilerin oranı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5A-4FF0-B2ED-367C0201710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5A-4FF0-B2ED-367C020171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0.72199999999999998</c:v>
                </c:pt>
                <c:pt idx="1">
                  <c:v>0.65900000000000003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5A-4FF0-B2ED-367C0201710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Ders Sayısı – Cinsiyet </a:t>
            </a:r>
            <a:r>
              <a:rPr lang="tr-TR" sz="1400" b="1" i="0" u="none" strike="noStrike" baseline="0" dirty="0" err="1">
                <a:effectLst/>
              </a:rPr>
              <a:t>Kırılımlı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CE-485B-A968-B150CDE577C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CE-485B-A968-B150CDE577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47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E-485B-A968-B150CDE57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>
                <a:effectLst/>
              </a:rPr>
              <a:t>İnsan </a:t>
            </a:r>
            <a:r>
              <a:rPr lang="tr-TR" sz="1400" b="1" i="0" u="none" strike="noStrike" kern="1200" spc="0" baseline="0">
                <a:solidFill>
                  <a:srgbClr val="0F0D29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tr-TR" sz="1400" b="1">
                <a:effectLst/>
              </a:rPr>
              <a:t> Toplum Bilimleri Fakültesi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2-4E22-8BC3-6311098ED7E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82-4E22-8BC3-6311098ED7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0.84599999999999997</c:v>
                </c:pt>
                <c:pt idx="1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82-4E22-8BC3-6311098ED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>
                <a:effectLst/>
              </a:rPr>
              <a:t>Eğitim Fakültesi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3-4154-A948-9A0D1E4F025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3-4154-A948-9A0D1E4F02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C3-4154-A948-9A0D1E4F025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>
                <a:effectLst/>
              </a:rPr>
              <a:t>Güzel Sanatlar Fakültesi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7-488B-80D4-4E8F8BE2B672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E7-488B-80D4-4E8F8BE2B6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Erkek</c:v>
                </c:pt>
                <c:pt idx="1">
                  <c:v>Kadın 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E7-488B-80D4-4E8F8BE2B67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>
                <a:effectLst/>
              </a:rPr>
              <a:t>Hukuk Fakültesi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7-43CF-A7C8-48F3A60EC50A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7-43CF-A7C8-48F3A60EC5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Erkek</c:v>
                </c:pt>
                <c:pt idx="1">
                  <c:v>Kadın 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A7-43CF-A7C8-48F3A60EC5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>
                <a:effectLst/>
              </a:rPr>
              <a:t>İşletme </a:t>
            </a:r>
            <a:r>
              <a:rPr lang="tr-TR" sz="1400" b="1" i="0" u="none" strike="noStrike" kern="1200" spc="0" baseline="0">
                <a:solidFill>
                  <a:srgbClr val="0F0D29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tr-TR" sz="1400" b="1">
                <a:effectLst/>
              </a:rPr>
              <a:t> Yönetim Bilimleri Fakültesi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3F-40F8-9497-CC6ABD1B7829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3F-40F8-9497-CC6ABD1B78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Erkek</c:v>
                </c:pt>
                <c:pt idx="1">
                  <c:v>Kadın 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3F-40F8-9497-CC6ABD1B78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>
                <a:effectLst/>
              </a:rPr>
              <a:t>Mimarlık </a:t>
            </a:r>
            <a:r>
              <a:rPr lang="tr-TR" sz="1400" b="1" i="0" u="none" strike="noStrike" kern="1200" spc="0" baseline="0">
                <a:solidFill>
                  <a:srgbClr val="0F0D29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tr-TR" sz="1400" b="1" i="0" u="none" strike="noStrike" baseline="0">
                <a:effectLst/>
              </a:rPr>
              <a:t> Tasarım Fakültesi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B-4DE4-9EFD-72FAE74CCB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B-4DE4-9EFD-72FAE74CC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B-4DE4-9EFD-72FAE74CCB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>
                <a:effectLst/>
              </a:rPr>
              <a:t>Tıp Fakültesi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85-4A40-82B0-B0B4220D590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85-4A40-82B0-B0B4220D59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0.35099999999999998</c:v>
                </c:pt>
                <c:pt idx="1">
                  <c:v>0.64900000000000002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85-4A40-82B0-B0B4220D59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>
                <a:effectLst/>
              </a:rPr>
              <a:t>Meslek Yüksekokulu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4-49D9-94E3-04A8E138A0E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4-49D9-94E3-04A8E138A0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E4-49D9-94E3-04A8E138A0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>
                <a:effectLst/>
              </a:rPr>
              <a:t>Yabancı Diller Yüksekokulu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DA-4515-8E52-6EBE4E05E509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DA-4515-8E52-6EBE4E05E5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Erkek</c:v>
                </c:pt>
                <c:pt idx="1">
                  <c:v>Kadın 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DA-4515-8E52-6EBE4E05E50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Lisans</a:t>
            </a:r>
            <a:r>
              <a:rPr lang="en-US" b="1" dirty="0"/>
              <a:t> </a:t>
            </a:r>
            <a:r>
              <a:rPr lang="en-US" b="1" dirty="0" err="1"/>
              <a:t>Düzeyinde</a:t>
            </a:r>
            <a:r>
              <a:rPr lang="en-US" b="1" dirty="0"/>
              <a:t> </a:t>
            </a:r>
            <a:r>
              <a:rPr lang="en-US" b="1" dirty="0" err="1"/>
              <a:t>Üni</a:t>
            </a:r>
            <a:r>
              <a:rPr lang="en-US" sz="1400" b="1" i="0" u="none" strike="noStrike" kern="1200" spc="0" baseline="0" dirty="0" err="1">
                <a:solidFill>
                  <a:srgbClr val="0F0D29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b="1" dirty="0" err="1"/>
              <a:t>rsite</a:t>
            </a:r>
            <a:r>
              <a:rPr lang="en-US" b="1" dirty="0"/>
              <a:t> </a:t>
            </a:r>
            <a:r>
              <a:rPr lang="en-US" b="1" dirty="0" err="1"/>
              <a:t>Bursundan</a:t>
            </a:r>
            <a:r>
              <a:rPr lang="en-US" b="1" dirty="0"/>
              <a:t> </a:t>
            </a:r>
            <a:r>
              <a:rPr lang="en-US" b="1" dirty="0" err="1"/>
              <a:t>Yararlan</a:t>
            </a:r>
            <a:r>
              <a:rPr lang="tr-TR" b="1" dirty="0" err="1"/>
              <a:t>ma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Lisans düzeyinde Üniversite bursundan yararlanan öğrencilerin oranı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8F-4633-8449-0DB34B041A6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8F-4633-8449-0DB34B041A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7.1999999999999995E-2</c:v>
                </c:pt>
                <c:pt idx="1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F-4633-8449-0DB34B041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Konservatuvar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F-4C56-BC3F-50AB94F4F67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F-4C56-BC3F-50AB94F4F6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AF-4C56-BC3F-50AB94F4F6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effectLst/>
              </a:rPr>
              <a:t>İletişim Fakültesi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FD33E5"/>
            </a:solidFill>
          </c:spPr>
          <c:dPt>
            <c:idx val="0"/>
            <c:bubble3D val="0"/>
            <c:spPr>
              <a:solidFill>
                <a:srgbClr val="FD33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E1-4576-86E2-117C559DC5C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E1-4576-86E2-117C559DC5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0.53300000000000003</c:v>
                </c:pt>
                <c:pt idx="1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1-4576-86E2-117C559DC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039661708953049E-2"/>
          <c:y val="0.16656761654793151"/>
          <c:w val="0.92401082677165358"/>
          <c:h val="0.5198272090988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Dogrudan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Sayfa1!$A$2:$A$9</c:f>
              <c:strCache>
                <c:ptCount val="8"/>
                <c:pt idx="0">
                  <c:v>İnsan ve Toplum Bilimleri Fakültesi</c:v>
                </c:pt>
                <c:pt idx="1">
                  <c:v>Eğitim Fakültesi</c:v>
                </c:pt>
                <c:pt idx="2">
                  <c:v>Güzel Sanatlar Fakültesi</c:v>
                </c:pt>
                <c:pt idx="3">
                  <c:v>İletişim Fakültesi</c:v>
                </c:pt>
                <c:pt idx="4">
                  <c:v>İşletme ve Yönetim Bilimleri Fakültesi</c:v>
                </c:pt>
                <c:pt idx="5">
                  <c:v>Tıp Fakültesi</c:v>
                </c:pt>
                <c:pt idx="6">
                  <c:v>Hemşirelik Yüksekokulu</c:v>
                </c:pt>
                <c:pt idx="7">
                  <c:v>Meslek Yüksekokulu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>
                  <c:v>14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8-436D-8E1B-0B9DE6ABF59F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Dolaylı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Sayfa1!$A$2:$A$9</c:f>
              <c:strCache>
                <c:ptCount val="8"/>
                <c:pt idx="0">
                  <c:v>İnsan ve Toplum Bilimleri Fakültesi</c:v>
                </c:pt>
                <c:pt idx="1">
                  <c:v>Eğitim Fakültesi</c:v>
                </c:pt>
                <c:pt idx="2">
                  <c:v>Güzel Sanatlar Fakültesi</c:v>
                </c:pt>
                <c:pt idx="3">
                  <c:v>İletişim Fakültesi</c:v>
                </c:pt>
                <c:pt idx="4">
                  <c:v>İşletme ve Yönetim Bilimleri Fakültesi</c:v>
                </c:pt>
                <c:pt idx="5">
                  <c:v>Tıp Fakültesi</c:v>
                </c:pt>
                <c:pt idx="6">
                  <c:v>Hemşirelik Yüksekokulu</c:v>
                </c:pt>
                <c:pt idx="7">
                  <c:v>Meslek Yüksekokulu</c:v>
                </c:pt>
              </c:strCache>
            </c:strRef>
          </c:cat>
          <c:val>
            <c:numRef>
              <c:f>Sayfa1!$C$2:$C$9</c:f>
              <c:numCache>
                <c:formatCode>General</c:formatCode>
                <c:ptCount val="8"/>
                <c:pt idx="0">
                  <c:v>156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8-436D-8E1B-0B9DE6ABF5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690624"/>
        <c:axId val="690691408"/>
      </c:barChart>
      <c:catAx>
        <c:axId val="6906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90691408"/>
        <c:crosses val="autoZero"/>
        <c:auto val="1"/>
        <c:lblAlgn val="ctr"/>
        <c:lblOffset val="100"/>
        <c:noMultiLvlLbl val="0"/>
      </c:catAx>
      <c:valAx>
        <c:axId val="69069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90690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Yüksek Lisans Düzeyinde Burslardan Yararlanma </a:t>
            </a:r>
            <a:endParaRPr lang="en-US" b="1" dirty="0"/>
          </a:p>
        </c:rich>
      </c:tx>
      <c:layout>
        <c:manualLayout>
          <c:xMode val="edge"/>
          <c:yMode val="edge"/>
          <c:x val="0.22631944444444443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7-4C89-AE98-332AE90262A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7-4C89-AE98-332AE9026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0.13200000000000001</c:v>
                </c:pt>
                <c:pt idx="1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7-4C89-AE98-332AE90262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 dirty="0">
                <a:effectLst/>
              </a:rPr>
              <a:t>Doktora Seviyesinde Burslardan Yararlanma Oranı</a:t>
            </a:r>
            <a:endParaRPr lang="en-US" b="1" dirty="0"/>
          </a:p>
        </c:rich>
      </c:tx>
      <c:layout>
        <c:manualLayout>
          <c:xMode val="edge"/>
          <c:yMode val="edge"/>
          <c:x val="0.26845004767694075"/>
          <c:y val="8.93939775406463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71-4758-B42E-DECE9CF416F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1-4758-B42E-DECE9CF416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7.6999999999999999E-2</c:v>
                </c:pt>
                <c:pt idx="1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71-4758-B42E-DECE9CF416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4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4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30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68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597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8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63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03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51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16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72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19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29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95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0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1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407A9D-24E5-4C3E-8FDD-3D29FBCAAA69}" type="datetimeFigureOut">
              <a:rPr lang="tr-TR" smtClean="0"/>
              <a:t>17.03.2023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877395-C330-4776-9E6D-B80AFA5A6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73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3419" y="831836"/>
            <a:ext cx="8915399" cy="2262781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Bell MT" panose="02020503060305020303" pitchFamily="18" charset="0"/>
              </a:rPr>
              <a:t>TOPLUMSAL CİNSİYET VERİLERİ(2017-2022)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89213" y="5294811"/>
            <a:ext cx="8915399" cy="60885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4" y="5065462"/>
            <a:ext cx="631507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4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ARAŞTIRMA VE GELİŞTİRME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566161"/>
              </p:ext>
            </p:extLst>
          </p:nvPr>
        </p:nvGraphicFramePr>
        <p:xfrm>
          <a:off x="-2592334" y="2552278"/>
          <a:ext cx="8973038" cy="35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917698335"/>
              </p:ext>
            </p:extLst>
          </p:nvPr>
        </p:nvGraphicFramePr>
        <p:xfrm>
          <a:off x="2900624" y="2598961"/>
          <a:ext cx="6414197" cy="354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3725564765"/>
              </p:ext>
            </p:extLst>
          </p:nvPr>
        </p:nvGraphicFramePr>
        <p:xfrm>
          <a:off x="6819799" y="2598961"/>
          <a:ext cx="6644991" cy="354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45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4955" y="713061"/>
            <a:ext cx="8825658" cy="2677648"/>
          </a:xfrm>
        </p:spPr>
        <p:txBody>
          <a:bodyPr/>
          <a:lstStyle/>
          <a:p>
            <a:r>
              <a:rPr lang="tr-TR" dirty="0"/>
              <a:t>AKADEMİK PERSONEL DAĞILIMI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1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 ve Toplum Bilimleri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4852"/>
              </p:ext>
            </p:extLst>
          </p:nvPr>
        </p:nvGraphicFramePr>
        <p:xfrm>
          <a:off x="-1818613" y="2563307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04945182"/>
              </p:ext>
            </p:extLst>
          </p:nvPr>
        </p:nvGraphicFramePr>
        <p:xfrm>
          <a:off x="5535660" y="286378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54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 VE TOPLUM BİLİMLERİ FAKÜLTESİ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689168"/>
              </p:ext>
            </p:extLst>
          </p:nvPr>
        </p:nvGraphicFramePr>
        <p:xfrm>
          <a:off x="1226039" y="2612572"/>
          <a:ext cx="9415166" cy="351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0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Eğitim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571868"/>
              </p:ext>
            </p:extLst>
          </p:nvPr>
        </p:nvGraphicFramePr>
        <p:xfrm>
          <a:off x="-1476967" y="2441749"/>
          <a:ext cx="9214198" cy="361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395664799"/>
              </p:ext>
            </p:extLst>
          </p:nvPr>
        </p:nvGraphicFramePr>
        <p:xfrm>
          <a:off x="5704115" y="285959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4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Eğitim Fakültesi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10349"/>
              </p:ext>
            </p:extLst>
          </p:nvPr>
        </p:nvGraphicFramePr>
        <p:xfrm>
          <a:off x="1828939" y="2703983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6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Güzel Sanatlar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802693"/>
              </p:ext>
            </p:extLst>
          </p:nvPr>
        </p:nvGraphicFramePr>
        <p:xfrm>
          <a:off x="-1838709" y="2491991"/>
          <a:ext cx="9143860" cy="366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415458922"/>
              </p:ext>
            </p:extLst>
          </p:nvPr>
        </p:nvGraphicFramePr>
        <p:xfrm>
          <a:off x="5535660" y="2725271"/>
          <a:ext cx="5939164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3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Güzel Sanatlar Fakültesi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06648"/>
              </p:ext>
            </p:extLst>
          </p:nvPr>
        </p:nvGraphicFramePr>
        <p:xfrm>
          <a:off x="1638021" y="2652765"/>
          <a:ext cx="9224247" cy="355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14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Hukuk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551048"/>
              </p:ext>
            </p:extLst>
          </p:nvPr>
        </p:nvGraphicFramePr>
        <p:xfrm>
          <a:off x="-1527210" y="2572378"/>
          <a:ext cx="9264441" cy="368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4130582130"/>
              </p:ext>
            </p:extLst>
          </p:nvPr>
        </p:nvGraphicFramePr>
        <p:xfrm>
          <a:off x="5854839" y="2833635"/>
          <a:ext cx="5781151" cy="33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42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Hukuk Fakültesi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26956"/>
              </p:ext>
            </p:extLst>
          </p:nvPr>
        </p:nvGraphicFramePr>
        <p:xfrm>
          <a:off x="1296377" y="2692957"/>
          <a:ext cx="9475456" cy="357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2068" y="624110"/>
            <a:ext cx="8911687" cy="1280890"/>
          </a:xfrm>
        </p:spPr>
        <p:txBody>
          <a:bodyPr/>
          <a:lstStyle/>
          <a:p>
            <a:r>
              <a:rPr lang="tr-TR" dirty="0"/>
              <a:t>YÖNETİM VE KARAR ALMA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188244"/>
              </p:ext>
            </p:extLst>
          </p:nvPr>
        </p:nvGraphicFramePr>
        <p:xfrm>
          <a:off x="-1440176" y="2427514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221657568"/>
              </p:ext>
            </p:extLst>
          </p:nvPr>
        </p:nvGraphicFramePr>
        <p:xfrm>
          <a:off x="5617029" y="2427514"/>
          <a:ext cx="6300316" cy="386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22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283989"/>
              </p:ext>
            </p:extLst>
          </p:nvPr>
        </p:nvGraphicFramePr>
        <p:xfrm>
          <a:off x="-1898999" y="2592475"/>
          <a:ext cx="9374973" cy="357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258171868"/>
              </p:ext>
            </p:extLst>
          </p:nvPr>
        </p:nvGraphicFramePr>
        <p:xfrm>
          <a:off x="5704114" y="2686887"/>
          <a:ext cx="5841441" cy="338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15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Fakültesi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01800"/>
              </p:ext>
            </p:extLst>
          </p:nvPr>
        </p:nvGraphicFramePr>
        <p:xfrm>
          <a:off x="1236087" y="2672862"/>
          <a:ext cx="9415166" cy="353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5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Mimarlık ve Tasarım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732526"/>
              </p:ext>
            </p:extLst>
          </p:nvPr>
        </p:nvGraphicFramePr>
        <p:xfrm>
          <a:off x="-1627693" y="2532185"/>
          <a:ext cx="9465408" cy="366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817607626"/>
              </p:ext>
            </p:extLst>
          </p:nvPr>
        </p:nvGraphicFramePr>
        <p:xfrm>
          <a:off x="5796916" y="2866711"/>
          <a:ext cx="5869219" cy="333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2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Mimarlık ve Tasarım Fakültesi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324053"/>
              </p:ext>
            </p:extLst>
          </p:nvPr>
        </p:nvGraphicFramePr>
        <p:xfrm>
          <a:off x="1909327" y="2723103"/>
          <a:ext cx="9033328" cy="347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2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İşletme ve Yönetim Bilimleri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121836"/>
              </p:ext>
            </p:extLst>
          </p:nvPr>
        </p:nvGraphicFramePr>
        <p:xfrm>
          <a:off x="-1617646" y="2481942"/>
          <a:ext cx="9385021" cy="355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794472711"/>
              </p:ext>
            </p:extLst>
          </p:nvPr>
        </p:nvGraphicFramePr>
        <p:xfrm>
          <a:off x="5797731" y="2804160"/>
          <a:ext cx="5671457" cy="323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4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İşletme ve Yönetim Fakültesi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34800"/>
              </p:ext>
            </p:extLst>
          </p:nvPr>
        </p:nvGraphicFramePr>
        <p:xfrm>
          <a:off x="1356667" y="2532185"/>
          <a:ext cx="9485504" cy="370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5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Mühendislik ve Doğa Bilimleri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214240"/>
              </p:ext>
            </p:extLst>
          </p:nvPr>
        </p:nvGraphicFramePr>
        <p:xfrm>
          <a:off x="-1658584" y="2582426"/>
          <a:ext cx="9013978" cy="351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3118889807"/>
              </p:ext>
            </p:extLst>
          </p:nvPr>
        </p:nvGraphicFramePr>
        <p:xfrm>
          <a:off x="5955324" y="2863781"/>
          <a:ext cx="5811296" cy="335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66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Mühendislik ve Doğa Bilimleri Fakültesi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067327"/>
              </p:ext>
            </p:extLst>
          </p:nvPr>
        </p:nvGraphicFramePr>
        <p:xfrm>
          <a:off x="1246135" y="2682909"/>
          <a:ext cx="9385021" cy="360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4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Tıp Fakültesi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792052"/>
              </p:ext>
            </p:extLst>
          </p:nvPr>
        </p:nvGraphicFramePr>
        <p:xfrm>
          <a:off x="-1858806" y="2481943"/>
          <a:ext cx="9515649" cy="381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192896214"/>
              </p:ext>
            </p:extLst>
          </p:nvPr>
        </p:nvGraphicFramePr>
        <p:xfrm>
          <a:off x="5854840" y="2813538"/>
          <a:ext cx="5680668" cy="338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2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Tıp Fakültesi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179249"/>
              </p:ext>
            </p:extLst>
          </p:nvPr>
        </p:nvGraphicFramePr>
        <p:xfrm>
          <a:off x="1427006" y="2733152"/>
          <a:ext cx="9123764" cy="346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75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ÖĞRENCİ DAĞILIMI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841116"/>
              </p:ext>
            </p:extLst>
          </p:nvPr>
        </p:nvGraphicFramePr>
        <p:xfrm>
          <a:off x="-1637742" y="2484943"/>
          <a:ext cx="7264820" cy="33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4280118612"/>
              </p:ext>
            </p:extLst>
          </p:nvPr>
        </p:nvGraphicFramePr>
        <p:xfrm>
          <a:off x="4046134" y="2484943"/>
          <a:ext cx="4384433" cy="344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 9"/>
          <p:cNvGraphicFramePr/>
          <p:nvPr>
            <p:extLst>
              <p:ext uri="{D42A27DB-BD31-4B8C-83A1-F6EECF244321}">
                <p14:modId xmlns:p14="http://schemas.microsoft.com/office/powerpoint/2010/main" val="4214813094"/>
              </p:ext>
            </p:extLst>
          </p:nvPr>
        </p:nvGraphicFramePr>
        <p:xfrm>
          <a:off x="7244861" y="2479431"/>
          <a:ext cx="5633777" cy="336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24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Hemşirelik Yüksekokulu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93130"/>
              </p:ext>
            </p:extLst>
          </p:nvPr>
        </p:nvGraphicFramePr>
        <p:xfrm>
          <a:off x="-1878902" y="2602523"/>
          <a:ext cx="9214199" cy="367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3121099631"/>
              </p:ext>
            </p:extLst>
          </p:nvPr>
        </p:nvGraphicFramePr>
        <p:xfrm>
          <a:off x="5633776" y="2924070"/>
          <a:ext cx="5630426" cy="335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2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Hemşirelik Yüksekokulu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208890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7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 Yüksekokulu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40922"/>
              </p:ext>
            </p:extLst>
          </p:nvPr>
        </p:nvGraphicFramePr>
        <p:xfrm>
          <a:off x="-1718129" y="2643694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428332563"/>
              </p:ext>
            </p:extLst>
          </p:nvPr>
        </p:nvGraphicFramePr>
        <p:xfrm>
          <a:off x="5724211" y="285959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4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 Yüksekokulu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256834"/>
              </p:ext>
            </p:extLst>
          </p:nvPr>
        </p:nvGraphicFramePr>
        <p:xfrm>
          <a:off x="1477248" y="2622620"/>
          <a:ext cx="9204151" cy="376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2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Yabancı Diller Yüksekokulu Akademik Personel Sayısı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559198"/>
              </p:ext>
            </p:extLst>
          </p:nvPr>
        </p:nvGraphicFramePr>
        <p:xfrm>
          <a:off x="-1758322" y="2612571"/>
          <a:ext cx="9214199" cy="358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769039239"/>
              </p:ext>
            </p:extLst>
          </p:nvPr>
        </p:nvGraphicFramePr>
        <p:xfrm>
          <a:off x="5071166" y="2832847"/>
          <a:ext cx="6062999" cy="336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32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Yabancı Diller Yüksekokulu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36577"/>
              </p:ext>
            </p:extLst>
          </p:nvPr>
        </p:nvGraphicFramePr>
        <p:xfrm>
          <a:off x="1356667" y="2662813"/>
          <a:ext cx="9314682" cy="360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2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Konservatuvar Akademik Personel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721235"/>
              </p:ext>
            </p:extLst>
          </p:nvPr>
        </p:nvGraphicFramePr>
        <p:xfrm>
          <a:off x="-1788467" y="2481943"/>
          <a:ext cx="9324731" cy="379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4231992923"/>
              </p:ext>
            </p:extLst>
          </p:nvPr>
        </p:nvGraphicFramePr>
        <p:xfrm>
          <a:off x="5794549" y="289392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0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Konservatuvar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43337"/>
              </p:ext>
            </p:extLst>
          </p:nvPr>
        </p:nvGraphicFramePr>
        <p:xfrm>
          <a:off x="1406908" y="2692958"/>
          <a:ext cx="9254392" cy="359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7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KARİYER BASAMAKLARINDA İLERLEME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456136"/>
              </p:ext>
            </p:extLst>
          </p:nvPr>
        </p:nvGraphicFramePr>
        <p:xfrm>
          <a:off x="-803727" y="2753248"/>
          <a:ext cx="8350040" cy="356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056036166"/>
              </p:ext>
            </p:extLst>
          </p:nvPr>
        </p:nvGraphicFramePr>
        <p:xfrm>
          <a:off x="5746676" y="2753248"/>
          <a:ext cx="6050088" cy="345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9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348538355"/>
              </p:ext>
            </p:extLst>
          </p:nvPr>
        </p:nvGraphicFramePr>
        <p:xfrm>
          <a:off x="-676590" y="773723"/>
          <a:ext cx="6072554" cy="356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 2"/>
          <p:cNvGraphicFramePr/>
          <p:nvPr>
            <p:extLst>
              <p:ext uri="{D42A27DB-BD31-4B8C-83A1-F6EECF244321}">
                <p14:modId xmlns:p14="http://schemas.microsoft.com/office/powerpoint/2010/main" val="3218897392"/>
              </p:ext>
            </p:extLst>
          </p:nvPr>
        </p:nvGraphicFramePr>
        <p:xfrm>
          <a:off x="6199833" y="818940"/>
          <a:ext cx="5992167" cy="34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1706024724"/>
              </p:ext>
            </p:extLst>
          </p:nvPr>
        </p:nvGraphicFramePr>
        <p:xfrm>
          <a:off x="2969287" y="3135086"/>
          <a:ext cx="6084278" cy="364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4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BURSLARDAN YARARLANMA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819219"/>
              </p:ext>
            </p:extLst>
          </p:nvPr>
        </p:nvGraphicFramePr>
        <p:xfrm>
          <a:off x="-422030" y="2642714"/>
          <a:ext cx="6410849" cy="403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3585941606"/>
              </p:ext>
            </p:extLst>
          </p:nvPr>
        </p:nvGraphicFramePr>
        <p:xfrm>
          <a:off x="5411373" y="2813535"/>
          <a:ext cx="6595068" cy="386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8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3765072674"/>
              </p:ext>
            </p:extLst>
          </p:nvPr>
        </p:nvGraphicFramePr>
        <p:xfrm>
          <a:off x="-365091" y="924448"/>
          <a:ext cx="6052457" cy="370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 2"/>
          <p:cNvGraphicFramePr/>
          <p:nvPr>
            <p:extLst>
              <p:ext uri="{D42A27DB-BD31-4B8C-83A1-F6EECF244321}">
                <p14:modId xmlns:p14="http://schemas.microsoft.com/office/powerpoint/2010/main" val="1043420540"/>
              </p:ext>
            </p:extLst>
          </p:nvPr>
        </p:nvGraphicFramePr>
        <p:xfrm>
          <a:off x="5687366" y="924448"/>
          <a:ext cx="6363957" cy="36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2001370506"/>
              </p:ext>
            </p:extLst>
          </p:nvPr>
        </p:nvGraphicFramePr>
        <p:xfrm>
          <a:off x="2860430" y="3215473"/>
          <a:ext cx="6102699" cy="364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87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965695849"/>
              </p:ext>
            </p:extLst>
          </p:nvPr>
        </p:nvGraphicFramePr>
        <p:xfrm>
          <a:off x="-639746" y="740897"/>
          <a:ext cx="6243377" cy="3682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 2"/>
          <p:cNvGraphicFramePr/>
          <p:nvPr>
            <p:extLst>
              <p:ext uri="{D42A27DB-BD31-4B8C-83A1-F6EECF244321}">
                <p14:modId xmlns:p14="http://schemas.microsoft.com/office/powerpoint/2010/main" val="2253007919"/>
              </p:ext>
            </p:extLst>
          </p:nvPr>
        </p:nvGraphicFramePr>
        <p:xfrm>
          <a:off x="5679327" y="760993"/>
          <a:ext cx="6303667" cy="364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1305684257"/>
              </p:ext>
            </p:extLst>
          </p:nvPr>
        </p:nvGraphicFramePr>
        <p:xfrm>
          <a:off x="2875166" y="3074126"/>
          <a:ext cx="5815987" cy="341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99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TOPLUMSAL CİNSİYETE DUYARLI MÜFREDAT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12060"/>
              </p:ext>
            </p:extLst>
          </p:nvPr>
        </p:nvGraphicFramePr>
        <p:xfrm>
          <a:off x="1306425" y="2692958"/>
          <a:ext cx="9324731" cy="341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7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BURSLARDAN YARARLANMA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526967972"/>
              </p:ext>
            </p:extLst>
          </p:nvPr>
        </p:nvGraphicFramePr>
        <p:xfrm>
          <a:off x="5535660" y="2799220"/>
          <a:ext cx="6341492" cy="377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925128"/>
              </p:ext>
            </p:extLst>
          </p:nvPr>
        </p:nvGraphicFramePr>
        <p:xfrm>
          <a:off x="-1034840" y="2799221"/>
          <a:ext cx="8028493" cy="369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65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PERSONEL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368647"/>
              </p:ext>
            </p:extLst>
          </p:nvPr>
        </p:nvGraphicFramePr>
        <p:xfrm>
          <a:off x="-2492597" y="2614525"/>
          <a:ext cx="5738216" cy="286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2536317433"/>
              </p:ext>
            </p:extLst>
          </p:nvPr>
        </p:nvGraphicFramePr>
        <p:xfrm>
          <a:off x="-646444" y="2614525"/>
          <a:ext cx="5901732" cy="343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3914189298"/>
              </p:ext>
            </p:extLst>
          </p:nvPr>
        </p:nvGraphicFramePr>
        <p:xfrm>
          <a:off x="3245619" y="2614525"/>
          <a:ext cx="5898381" cy="344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2208045010"/>
              </p:ext>
            </p:extLst>
          </p:nvPr>
        </p:nvGraphicFramePr>
        <p:xfrm>
          <a:off x="7315199" y="2672791"/>
          <a:ext cx="5566788" cy="331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75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PERSONEL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0118" y="2609455"/>
            <a:ext cx="6540771" cy="37303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660" y="2591337"/>
            <a:ext cx="6321395" cy="36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5341" y="973667"/>
            <a:ext cx="8761413" cy="706964"/>
          </a:xfrm>
        </p:spPr>
        <p:txBody>
          <a:bodyPr/>
          <a:lstStyle/>
          <a:p>
            <a:r>
              <a:rPr lang="tr-TR" dirty="0"/>
              <a:t>AKADEMİ DIŞI YAPILAN AKTİVİTELER, ÖĞRENCİ KULÜPLERİ VE ETKİNLİKLER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381348"/>
              </p:ext>
            </p:extLst>
          </p:nvPr>
        </p:nvGraphicFramePr>
        <p:xfrm>
          <a:off x="-1929284" y="2542233"/>
          <a:ext cx="9495692" cy="372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3805624133"/>
              </p:ext>
            </p:extLst>
          </p:nvPr>
        </p:nvGraphicFramePr>
        <p:xfrm>
          <a:off x="5272033" y="2532185"/>
          <a:ext cx="6595069" cy="373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76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KAMPÜS OLANAKLARINDAN YARARLANMA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104529"/>
              </p:ext>
            </p:extLst>
          </p:nvPr>
        </p:nvGraphicFramePr>
        <p:xfrm>
          <a:off x="-2220546" y="2653742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807993032"/>
              </p:ext>
            </p:extLst>
          </p:nvPr>
        </p:nvGraphicFramePr>
        <p:xfrm>
          <a:off x="3553766" y="2744177"/>
          <a:ext cx="5700765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1378896928"/>
              </p:ext>
            </p:extLst>
          </p:nvPr>
        </p:nvGraphicFramePr>
        <p:xfrm>
          <a:off x="7311851" y="2744177"/>
          <a:ext cx="5690716" cy="342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67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0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1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2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3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4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5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6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7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8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19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0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1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2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3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4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5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6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7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8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9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0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1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2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3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4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5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6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7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8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9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0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1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2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3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4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5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6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7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8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9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0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1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2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3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4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5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6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7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8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59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0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1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2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3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4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5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6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7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8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69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7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1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8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9.xml><?xml version="1.0" encoding="utf-8"?>
<a:themeOverride xmlns:a="http://schemas.openxmlformats.org/drawingml/2006/main">
  <a:clrScheme name="Özel 2">
    <a:dk1>
      <a:srgbClr val="0F0D29"/>
    </a:dk1>
    <a:lt1>
      <a:srgbClr val="FFFFFF"/>
    </a:lt1>
    <a:dk2>
      <a:srgbClr val="082A75"/>
    </a:dk2>
    <a:lt2>
      <a:srgbClr val="E7E6E6"/>
    </a:lt2>
    <a:accent1>
      <a:srgbClr val="18B0FB"/>
    </a:accent1>
    <a:accent2>
      <a:srgbClr val="F66EE3"/>
    </a:accent2>
    <a:accent3>
      <a:srgbClr val="34ABA2"/>
    </a:accent3>
    <a:accent4>
      <a:srgbClr val="66B2CA"/>
    </a:accent4>
    <a:accent5>
      <a:srgbClr val="C1D9CB"/>
    </a:accent5>
    <a:accent6>
      <a:srgbClr val="34ABA2"/>
    </a:accent6>
    <a:hlink>
      <a:srgbClr val="3592CF"/>
    </a:hlink>
    <a:folHlink>
      <a:srgbClr val="3592CF"/>
    </a:folHlink>
  </a:clrScheme>
  <a:fontScheme name="Custom 20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165</TotalTime>
  <Words>301</Words>
  <Application>Microsoft Office PowerPoint</Application>
  <PresentationFormat>Geniş ekran</PresentationFormat>
  <Paragraphs>83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7" baseType="lpstr">
      <vt:lpstr>Arial</vt:lpstr>
      <vt:lpstr>Bell MT</vt:lpstr>
      <vt:lpstr>Century Gothic</vt:lpstr>
      <vt:lpstr>Wingdings 3</vt:lpstr>
      <vt:lpstr>İyon Toplantı Odası</vt:lpstr>
      <vt:lpstr>TOPLUMSAL CİNSİYET VERİLERİ(2017-2022)</vt:lpstr>
      <vt:lpstr>YÖNETİM VE KARAR ALMA</vt:lpstr>
      <vt:lpstr>ÖĞRENCİ DAĞILIMI</vt:lpstr>
      <vt:lpstr>BURSLARDAN YARARLANMA</vt:lpstr>
      <vt:lpstr>BURSLARDAN YARARLANMA</vt:lpstr>
      <vt:lpstr>PERSONEL</vt:lpstr>
      <vt:lpstr>PERSONEL</vt:lpstr>
      <vt:lpstr>AKADEMİ DIŞI YAPILAN AKTİVİTELER, ÖĞRENCİ KULÜPLERİ VE ETKİNLİKLER</vt:lpstr>
      <vt:lpstr>KAMPÜS OLANAKLARINDAN YARARLANMA</vt:lpstr>
      <vt:lpstr>ARAŞTIRMA VE GELİŞTİRME</vt:lpstr>
      <vt:lpstr>AKADEMİK PERSONEL DAĞILIMI</vt:lpstr>
      <vt:lpstr>İnsan ve Toplum Bilimleri Fakültesi Akademik Personel</vt:lpstr>
      <vt:lpstr>İNSAN VE TOPLUM BİLİMLERİ FAKÜLTESİ</vt:lpstr>
      <vt:lpstr>Eğitim Fakültesi Akademik Personel</vt:lpstr>
      <vt:lpstr>Eğitim Fakültesi</vt:lpstr>
      <vt:lpstr>Güzel Sanatlar Fakültesi Akademik Personel</vt:lpstr>
      <vt:lpstr>Güzel Sanatlar Fakültesi</vt:lpstr>
      <vt:lpstr>Hukuk Fakültesi Akademik Personel</vt:lpstr>
      <vt:lpstr>Hukuk Fakültesi</vt:lpstr>
      <vt:lpstr>İletişim Fakültesi Akademik Personel</vt:lpstr>
      <vt:lpstr>İletişim Fakültesi</vt:lpstr>
      <vt:lpstr>Mimarlık ve Tasarım Fakültesi Akademik Personel</vt:lpstr>
      <vt:lpstr>Mimarlık ve Tasarım Fakültesi</vt:lpstr>
      <vt:lpstr>İşletme ve Yönetim Bilimleri Fakültesi Akademik Personel</vt:lpstr>
      <vt:lpstr>İşletme ve Yönetim Fakültesi</vt:lpstr>
      <vt:lpstr>Mühendislik ve Doğa Bilimleri Fakültesi Akademik Personel</vt:lpstr>
      <vt:lpstr>Mühendislik ve Doğa Bilimleri Fakültesi</vt:lpstr>
      <vt:lpstr>Tıp Fakültesi Akademik Personel</vt:lpstr>
      <vt:lpstr>Tıp Fakültesi</vt:lpstr>
      <vt:lpstr>Hemşirelik Yüksekokulu Akademik Personel</vt:lpstr>
      <vt:lpstr>Hemşirelik Yüksekokulu </vt:lpstr>
      <vt:lpstr>Meslek Yüksekokulu Akademik Personel</vt:lpstr>
      <vt:lpstr>Meslek Yüksekokulu </vt:lpstr>
      <vt:lpstr>Yabancı Diller Yüksekokulu Akademik Personel Sayısı</vt:lpstr>
      <vt:lpstr>Yabancı Diller Yüksekokulu </vt:lpstr>
      <vt:lpstr>Konservatuvar Akademik Personel</vt:lpstr>
      <vt:lpstr>Konservatuvar</vt:lpstr>
      <vt:lpstr>KARİYER BASAMAKLARINDA İLERLEME</vt:lpstr>
      <vt:lpstr>PowerPoint Sunusu</vt:lpstr>
      <vt:lpstr>PowerPoint Sunusu</vt:lpstr>
      <vt:lpstr>PowerPoint Sunusu</vt:lpstr>
      <vt:lpstr>TOPLUMSAL CİNSİYETE DUYARLI MÜFREDAT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CİNSİYET VERİLERİ(2017-2022)</dc:title>
  <dc:creator>Sena ÇAMLICA</dc:creator>
  <cp:lastModifiedBy>Hulya</cp:lastModifiedBy>
  <cp:revision>25</cp:revision>
  <dcterms:created xsi:type="dcterms:W3CDTF">2023-03-08T13:37:06Z</dcterms:created>
  <dcterms:modified xsi:type="dcterms:W3CDTF">2023-03-17T12:11:56Z</dcterms:modified>
</cp:coreProperties>
</file>